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1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0" r:id="rId2"/>
    <p:sldMasterId id="2147483713" r:id="rId3"/>
    <p:sldMasterId id="2147483735" r:id="rId4"/>
    <p:sldMasterId id="2147483755" r:id="rId5"/>
    <p:sldMasterId id="2147483774" r:id="rId6"/>
    <p:sldMasterId id="2147483808" r:id="rId7"/>
    <p:sldMasterId id="2147483825" r:id="rId8"/>
    <p:sldMasterId id="2147483843" r:id="rId9"/>
    <p:sldMasterId id="2147483848" r:id="rId10"/>
    <p:sldMasterId id="2147483854" r:id="rId11"/>
    <p:sldMasterId id="2147483863" r:id="rId12"/>
    <p:sldMasterId id="2147483869" r:id="rId13"/>
  </p:sldMasterIdLst>
  <p:notesMasterIdLst>
    <p:notesMasterId r:id="rId18"/>
  </p:notesMasterIdLst>
  <p:handoutMasterIdLst>
    <p:handoutMasterId r:id="rId19"/>
  </p:handoutMasterIdLst>
  <p:sldIdLst>
    <p:sldId id="796" r:id="rId14"/>
    <p:sldId id="815" r:id="rId15"/>
    <p:sldId id="797" r:id="rId16"/>
    <p:sldId id="799" r:id="rId17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a Slivensky" initials="SS" lastIdx="1" clrIdx="0">
    <p:extLst>
      <p:ext uri="{19B8F6BF-5375-455C-9EA6-DF929625EA0E}">
        <p15:presenceInfo xmlns:p15="http://schemas.microsoft.com/office/powerpoint/2012/main" userId="S-1-5-21-33062322-1650967225-3478506067-1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3D4"/>
    <a:srgbClr val="181618"/>
    <a:srgbClr val="BF0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2221" autoAdjust="0"/>
  </p:normalViewPr>
  <p:slideViewPr>
    <p:cSldViewPr>
      <p:cViewPr varScale="1">
        <p:scale>
          <a:sx n="76" d="100"/>
          <a:sy n="76" d="100"/>
        </p:scale>
        <p:origin x="4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94"/>
    </p:cViewPr>
  </p:sorterViewPr>
  <p:notesViewPr>
    <p:cSldViewPr>
      <p:cViewPr varScale="1">
        <p:scale>
          <a:sx n="60" d="100"/>
          <a:sy n="60" d="100"/>
        </p:scale>
        <p:origin x="320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25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1" y="0"/>
            <a:ext cx="288925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93E2C-5BD7-4561-80E7-8D6150CA8F85}" type="datetimeFigureOut">
              <a:rPr lang="en-GB" smtClean="0"/>
              <a:pPr/>
              <a:t>14/01/2019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630"/>
            <a:ext cx="288925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1" y="9428630"/>
            <a:ext cx="288925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B25B0-C9D9-4984-8108-1C916B1C3D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05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76B8C-F011-4CED-99C8-6CB0FC7D3800}" type="datetimeFigureOut">
              <a:rPr lang="de-AT" smtClean="0"/>
              <a:pPr/>
              <a:t>14.01.2019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6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43F55-105D-40B0-8323-259B875DF15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349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158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4446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0993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9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91512" cy="792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1C722-7FA6-4C74-A9B2-1123934E7F0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060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91512" cy="792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C177E-CDB5-4965-8E9D-3A103F9159FB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8AEFD-330F-4FB2-83F9-544C09C29DD6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2361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362200"/>
            <a:ext cx="38100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8100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CB644-3688-4302-9D43-0994DA4C6455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6511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04216-2E7A-48FD-83A8-82754ED5D693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F15FE-106D-49B9-ACF4-FBF756A1DEBF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21532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39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08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56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</p:spPr>
        <p:txBody>
          <a:bodyPr/>
          <a:lstStyle/>
          <a:p>
            <a:r>
              <a:rPr lang="fr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05989" y="6595099"/>
            <a:ext cx="702074" cy="215444"/>
          </a:xfrm>
          <a:prstGeom prst="rect">
            <a:avLst/>
          </a:prstGeom>
        </p:spPr>
        <p:txBody>
          <a:bodyPr/>
          <a:lstStyle/>
          <a:p>
            <a:fld id="{D7C3DB62-A089-4FA5-95A1-5A77C0697384}" type="datetime1">
              <a:rPr lang="de-DE">
                <a:solidFill>
                  <a:srgbClr val="666666"/>
                </a:solidFill>
              </a:rPr>
              <a:pPr/>
              <a:t>14.01.2019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08062" y="6595099"/>
            <a:ext cx="5544157" cy="215444"/>
          </a:xfrm>
          <a:prstGeom prst="rect">
            <a:avLst/>
          </a:prstGeom>
        </p:spPr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‹#›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72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36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6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47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29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</p:spPr>
        <p:txBody>
          <a:bodyPr/>
          <a:lstStyle/>
          <a:p>
            <a:r>
              <a:rPr lang="fr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05989" y="6595099"/>
            <a:ext cx="702074" cy="215444"/>
          </a:xfrm>
          <a:prstGeom prst="rect">
            <a:avLst/>
          </a:prstGeom>
        </p:spPr>
        <p:txBody>
          <a:bodyPr/>
          <a:lstStyle/>
          <a:p>
            <a:fld id="{D7C3DB62-A089-4FA5-95A1-5A77C0697384}" type="datetime1">
              <a:rPr lang="de-DE">
                <a:solidFill>
                  <a:srgbClr val="666666"/>
                </a:solidFill>
              </a:rPr>
              <a:pPr/>
              <a:t>14.01.2019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08062" y="6595099"/>
            <a:ext cx="5544157" cy="215444"/>
          </a:xfrm>
          <a:prstGeom prst="rect">
            <a:avLst/>
          </a:prstGeom>
        </p:spPr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‹#›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03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12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15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AA6EB2-7B9C-4654-ABCE-9899C9B0050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14.01.2019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597-05C1-4375-9327-25A0B26FFC7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74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280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1556794"/>
            <a:ext cx="8291512" cy="41044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9243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0741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039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161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5ACC06-80A5-49DA-967D-E0C3A2A3D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44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7521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6804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51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29815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211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44478"/>
            <a:ext cx="5486400" cy="31677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2"/>
            <a:ext cx="9144000" cy="504847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39553" y="4462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sz="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sz="18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Call for </a:t>
            </a:r>
            <a:r>
              <a:rPr lang="de-AT" sz="18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submissions</a:t>
            </a:r>
            <a:r>
              <a:rPr lang="en-GB" sz="18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for the ECML Programme 2016-19 </a:t>
            </a:r>
            <a:endParaRPr lang="de-AT" sz="18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654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50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 b="19151"/>
          <a:stretch/>
        </p:blipFill>
        <p:spPr>
          <a:xfrm>
            <a:off x="405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05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752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720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35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019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5732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6708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2371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1556794"/>
            <a:ext cx="8291512" cy="41044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317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0741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3339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77691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4217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87543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6491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29815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74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091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44478"/>
            <a:ext cx="5486400" cy="31677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2"/>
            <a:ext cx="9144000" cy="504847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39553" y="4462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sz="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sz="18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Call for </a:t>
            </a:r>
            <a:r>
              <a:rPr lang="de-AT" sz="18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submissions</a:t>
            </a:r>
            <a:r>
              <a:rPr lang="en-GB" sz="18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for the ECML Programme 2016-19 </a:t>
            </a:r>
            <a:endParaRPr lang="de-AT" sz="18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638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642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 b="19151"/>
          <a:stretch/>
        </p:blipFill>
        <p:spPr>
          <a:xfrm>
            <a:off x="405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468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9702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6646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4281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842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4230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529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7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154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443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1" cy="6866467"/>
            <a:chOff x="0" y="-8467"/>
            <a:chExt cx="12192001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232571" y="-8467"/>
              <a:ext cx="195625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ct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65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778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0427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47920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859502" y="262847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328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1" cy="6866467"/>
            <a:chOff x="0" y="-8467"/>
            <a:chExt cx="12192001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232571" y="-8467"/>
              <a:ext cx="195625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ct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35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21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4225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308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2"/>
          <p:cNvSpPr/>
          <p:nvPr userDrawn="1"/>
        </p:nvSpPr>
        <p:spPr>
          <a:xfrm>
            <a:off x="468313" y="2205038"/>
            <a:ext cx="8351837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endParaRPr lang="en-IE" i="1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i="1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			</a:t>
            </a:r>
            <a:r>
              <a:rPr lang="de-DE" sz="2000" i="1" cap="all" dirty="0">
                <a:solidFill>
                  <a:prstClr val="black"/>
                </a:solidFill>
                <a:latin typeface="Calibri"/>
              </a:rPr>
              <a:t>			</a:t>
            </a:r>
            <a:endParaRPr lang="en-US" sz="2000" i="1" cap="al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hthoek 4"/>
          <p:cNvSpPr>
            <a:spLocks noChangeArrowheads="1"/>
          </p:cNvSpPr>
          <p:nvPr userDrawn="1"/>
        </p:nvSpPr>
        <p:spPr bwMode="auto">
          <a:xfrm>
            <a:off x="107950" y="333375"/>
            <a:ext cx="89281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de-AT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de-AT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31913" y="6308725"/>
            <a:ext cx="2895600" cy="365125"/>
          </a:xfrm>
        </p:spPr>
        <p:txBody>
          <a:bodyPr/>
          <a:lstStyle>
            <a:lvl1pPr fontAlgn="auto"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77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859502" y="262847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743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1" cy="6866467"/>
            <a:chOff x="0" y="-8467"/>
            <a:chExt cx="12192001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232571" y="-8467"/>
              <a:ext cx="195625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ct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415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656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7955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5221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859502" y="262847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6682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1" cy="6866467"/>
            <a:chOff x="0" y="-8467"/>
            <a:chExt cx="12192001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232571" y="-8467"/>
              <a:ext cx="195625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ct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60776" y="5755958"/>
            <a:ext cx="1553880" cy="110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696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74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288" y="908721"/>
            <a:ext cx="8291512" cy="792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10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31913" y="6308725"/>
            <a:ext cx="2895600" cy="365125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34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908721"/>
            <a:ext cx="8291512" cy="792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10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C7935-C6B5-424E-8ACD-E323523EE6B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467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6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8467"/>
            <a:ext cx="9144001" cy="6975323"/>
            <a:chOff x="0" y="-8467"/>
            <a:chExt cx="12192001" cy="6975323"/>
          </a:xfrm>
        </p:grpSpPr>
        <p:sp>
          <p:nvSpPr>
            <p:cNvPr id="3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/>
            <p:cNvSpPr/>
            <p:nvPr/>
          </p:nvSpPr>
          <p:spPr>
            <a:xfrm>
              <a:off x="10221686" y="-8467"/>
              <a:ext cx="196714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 rot="10800000" flipV="1">
              <a:off x="0" y="3145971"/>
              <a:ext cx="566057" cy="382088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59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209063" y="5782190"/>
            <a:ext cx="1505594" cy="1031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33" y="5902398"/>
            <a:ext cx="2044471" cy="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2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8467"/>
            <a:ext cx="9144001" cy="6975323"/>
            <a:chOff x="0" y="-8467"/>
            <a:chExt cx="12192001" cy="6975323"/>
          </a:xfrm>
        </p:grpSpPr>
        <p:sp>
          <p:nvSpPr>
            <p:cNvPr id="3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/>
            <p:cNvSpPr/>
            <p:nvPr/>
          </p:nvSpPr>
          <p:spPr>
            <a:xfrm>
              <a:off x="10221686" y="-8467"/>
              <a:ext cx="196714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 rot="10800000" flipV="1">
              <a:off x="0" y="3145971"/>
              <a:ext cx="566057" cy="382088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59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86573" y="6133051"/>
            <a:ext cx="3812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CALL FOR PROPOSALS FOR THE ECML PROGRAMME 2020-2023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4977C1A-B32D-4C86-9221-16DB24A2148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33" y="5902398"/>
            <a:ext cx="2044471" cy="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3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8467"/>
            <a:ext cx="9144001" cy="6975323"/>
            <a:chOff x="0" y="-8467"/>
            <a:chExt cx="12192001" cy="6975323"/>
          </a:xfrm>
        </p:grpSpPr>
        <p:sp>
          <p:nvSpPr>
            <p:cNvPr id="3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/>
            <p:cNvSpPr/>
            <p:nvPr/>
          </p:nvSpPr>
          <p:spPr>
            <a:xfrm>
              <a:off x="10221686" y="-8467"/>
              <a:ext cx="196714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 rot="10800000" flipV="1">
              <a:off x="0" y="3145971"/>
              <a:ext cx="566057" cy="382088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59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86573" y="6133051"/>
            <a:ext cx="3812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CALL FOR PROPOSALS FOR THE ECML PROGRAMME 2020-2023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A2513CA-B9B3-4310-B44B-64E658E6328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33" y="5902398"/>
            <a:ext cx="2044471" cy="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8467"/>
            <a:ext cx="9144001" cy="6975323"/>
            <a:chOff x="0" y="-8467"/>
            <a:chExt cx="12192001" cy="6975323"/>
          </a:xfrm>
        </p:grpSpPr>
        <p:sp>
          <p:nvSpPr>
            <p:cNvPr id="3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/>
            <p:cNvSpPr/>
            <p:nvPr/>
          </p:nvSpPr>
          <p:spPr>
            <a:xfrm>
              <a:off x="10221686" y="-8467"/>
              <a:ext cx="196714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 rot="10800000" flipV="1">
              <a:off x="0" y="3145971"/>
              <a:ext cx="566057" cy="382088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59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86573" y="6133051"/>
            <a:ext cx="3812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APPEL À PROPOSITIONS POUR LE PROGRAMME 2020-2023 DU CELV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160776" y="5755958"/>
            <a:ext cx="1553880" cy="11020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21A3EB5-C069-40B7-BA9E-442E50712B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33" y="5902398"/>
            <a:ext cx="2044471" cy="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ec-cooperation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2514600"/>
            <a:ext cx="82915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r>
              <a:rPr lang="de-DE" altLang="de-DE"/>
              <a:t>ICT</a:t>
            </a:r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r>
              <a:rPr lang="en-US" altLang="de-DE"/>
              <a:t>	European Centre for Modern Languages and European Commission cooperation on</a:t>
            </a:r>
            <a:br>
              <a:rPr lang="en-US" altLang="de-DE"/>
            </a:br>
            <a:r>
              <a:rPr lang="en-US" altLang="de-DE"/>
              <a:t>	    INNOVATIVE METHODOLOGIES AND ASSESSMENT IN LANGUAGE LEARNING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base" hangingPunct="1">
              <a:spcBef>
                <a:spcPts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base" hangingPunct="1">
              <a:spcBef>
                <a:spcPts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7ECD86E7-3DFC-4CE9-93AE-B052757FEC09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547813" y="188913"/>
            <a:ext cx="7200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107950" y="6326188"/>
            <a:ext cx="7488238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1500"/>
              </a:lnSpc>
            </a:pPr>
            <a:endParaRPr lang="de-DE" sz="120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033" name="Picture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935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ctr" rtl="0" eaLnBrk="1" fontAlgn="base" hangingPunct="1">
        <a:lnSpc>
          <a:spcPts val="15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0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4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6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9" y="1196977"/>
            <a:ext cx="82915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9" y="2133602"/>
            <a:ext cx="8291512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3C00E-8954-4820-9BAE-56FB4F8A5B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" y="2904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0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9" y="1196977"/>
            <a:ext cx="82915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9" y="2133602"/>
            <a:ext cx="8291512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3C00E-8954-4820-9BAE-56FB4F8A5B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" y="2904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9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9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568" y="2924944"/>
            <a:ext cx="6192688" cy="2232248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6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fr-FR" sz="6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’</a:t>
            </a:r>
            <a:r>
              <a:rPr lang="de-AT" sz="6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Appel</a:t>
            </a:r>
          </a:p>
          <a:p>
            <a:pPr algn="ctr"/>
            <a:r>
              <a:rPr lang="de-AT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Priorités et</a:t>
            </a:r>
            <a:r>
              <a:rPr lang="de-AT" sz="3200" dirty="0"/>
              <a:t> </a:t>
            </a:r>
            <a:r>
              <a:rPr lang="de-A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équipes de </a:t>
            </a:r>
            <a:r>
              <a:rPr lang="de-AT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projets </a:t>
            </a:r>
            <a:endParaRPr lang="de-AT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de-AT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2675" t="90319" r="51575" b="4641"/>
          <a:stretch/>
        </p:blipFill>
        <p:spPr>
          <a:xfrm>
            <a:off x="2825806" y="1772816"/>
            <a:ext cx="1908212" cy="381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4012" t="23540" r="42913" b="55040"/>
          <a:stretch/>
        </p:blipFill>
        <p:spPr>
          <a:xfrm>
            <a:off x="2267744" y="390263"/>
            <a:ext cx="30243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7560841" cy="1320800"/>
          </a:xfrm>
        </p:spPr>
        <p:txBody>
          <a:bodyPr/>
          <a:lstStyle/>
          <a:p>
            <a:r>
              <a:rPr lang="fr-FR" b="1" dirty="0"/>
              <a:t>Les priorités dans les états-membres du CELV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0" y="1556792"/>
            <a:ext cx="6908720" cy="37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6842" y="5020862"/>
            <a:ext cx="7016625" cy="3709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tangle 10"/>
          <p:cNvSpPr/>
          <p:nvPr/>
        </p:nvSpPr>
        <p:spPr>
          <a:xfrm>
            <a:off x="196843" y="3957540"/>
            <a:ext cx="7016625" cy="3709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tangle 9"/>
          <p:cNvSpPr/>
          <p:nvPr/>
        </p:nvSpPr>
        <p:spPr>
          <a:xfrm>
            <a:off x="196843" y="2939978"/>
            <a:ext cx="7054883" cy="3709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tangle 8"/>
          <p:cNvSpPr/>
          <p:nvPr/>
        </p:nvSpPr>
        <p:spPr>
          <a:xfrm>
            <a:off x="223437" y="1896287"/>
            <a:ext cx="6990033" cy="347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tangle 3"/>
          <p:cNvSpPr/>
          <p:nvPr/>
        </p:nvSpPr>
        <p:spPr>
          <a:xfrm>
            <a:off x="235101" y="953174"/>
            <a:ext cx="7016625" cy="3709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42" y="213018"/>
            <a:ext cx="6447501" cy="731168"/>
          </a:xfrm>
        </p:spPr>
        <p:txBody>
          <a:bodyPr/>
          <a:lstStyle/>
          <a:p>
            <a:r>
              <a:rPr lang="fr-FR" b="1" dirty="0"/>
              <a:t>Domaines prioritaires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01" y="953174"/>
            <a:ext cx="7016625" cy="5131010"/>
          </a:xfrm>
        </p:spPr>
        <p:txBody>
          <a:bodyPr>
            <a:noAutofit/>
          </a:bodyPr>
          <a:lstStyle/>
          <a:p>
            <a:pPr>
              <a:spcBef>
                <a:spcPts val="1500"/>
              </a:spcBef>
              <a:buFont typeface="Wingdings" panose="05000000000000000000" pitchFamily="2" charset="2"/>
              <a:buChar char="Ø"/>
            </a:pPr>
            <a:r>
              <a:rPr lang="fr-FR" sz="1500" b="1" dirty="0"/>
              <a:t>Les professionnels en langue comme acteurs du changement</a:t>
            </a:r>
          </a:p>
          <a:p>
            <a:pPr marL="342900" lvl="1" indent="0">
              <a:spcBef>
                <a:spcPts val="1500"/>
              </a:spcBef>
              <a:spcAft>
                <a:spcPts val="600"/>
              </a:spcAft>
              <a:buNone/>
            </a:pPr>
            <a:r>
              <a:rPr lang="fr-FR" sz="1500" dirty="0">
                <a:solidFill>
                  <a:schemeClr val="accent2">
                    <a:lumMod val="50000"/>
                  </a:schemeClr>
                </a:solidFill>
              </a:rPr>
              <a:t>p. ex. la formation des enseignants; l’autonomie de l’apprenant</a:t>
            </a:r>
          </a:p>
          <a:p>
            <a:pPr>
              <a:spcBef>
                <a:spcPts val="1500"/>
              </a:spcBef>
              <a:buFont typeface="Wingdings" panose="05000000000000000000" pitchFamily="2" charset="2"/>
              <a:buChar char="Ø"/>
            </a:pPr>
            <a:r>
              <a:rPr lang="fr-FR" sz="1500" b="1" dirty="0"/>
              <a:t>Examiner et réévaluer les ressources phares du Conseil de l’Europe</a:t>
            </a:r>
          </a:p>
          <a:p>
            <a:pPr marL="342900" lvl="1" indent="0">
              <a:spcBef>
                <a:spcPts val="1500"/>
              </a:spcBef>
              <a:buNone/>
            </a:pPr>
            <a:r>
              <a:rPr lang="fr-FR" sz="1500" dirty="0">
                <a:solidFill>
                  <a:schemeClr val="accent2">
                    <a:lumMod val="50000"/>
                  </a:schemeClr>
                </a:solidFill>
              </a:rPr>
              <a:t>p. ex. le CECR; le volume d’accompagnement du CECR; les compétences pour la culture démocratique</a:t>
            </a:r>
          </a:p>
          <a:p>
            <a:pPr>
              <a:spcBef>
                <a:spcPts val="1500"/>
              </a:spcBef>
              <a:buFont typeface="Wingdings" panose="05000000000000000000" pitchFamily="2" charset="2"/>
              <a:buChar char="Ø"/>
            </a:pPr>
            <a:r>
              <a:rPr lang="fr-FR" sz="1500" b="1" dirty="0"/>
              <a:t>Pleins feux sur l’apprentissage et l’enseignement des langues étrangères</a:t>
            </a:r>
          </a:p>
          <a:p>
            <a:pPr marL="342900" lvl="1" indent="0">
              <a:spcBef>
                <a:spcPts val="1500"/>
              </a:spcBef>
              <a:buNone/>
            </a:pPr>
            <a:r>
              <a:rPr lang="fr-FR" sz="1500" dirty="0">
                <a:solidFill>
                  <a:schemeClr val="accent2">
                    <a:lumMod val="50000"/>
                  </a:schemeClr>
                </a:solidFill>
              </a:rPr>
              <a:t>p. ex. approches plurielles; la première langue étrangère comme passerelle vers d’autres langues</a:t>
            </a:r>
          </a:p>
          <a:p>
            <a:pPr>
              <a:spcBef>
                <a:spcPts val="1500"/>
              </a:spcBef>
              <a:buFont typeface="Wingdings" panose="05000000000000000000" pitchFamily="2" charset="2"/>
              <a:buChar char="Ø"/>
            </a:pPr>
            <a:r>
              <a:rPr lang="fr-FR" sz="1500" b="1" dirty="0"/>
              <a:t>L’éducation bi-/plurilingue à l’aube d’une nouvelle décennie</a:t>
            </a:r>
          </a:p>
          <a:p>
            <a:pPr marL="342900" lvl="1" indent="0">
              <a:spcBef>
                <a:spcPts val="1500"/>
              </a:spcBef>
              <a:buNone/>
            </a:pPr>
            <a:r>
              <a:rPr lang="fr-FR" sz="1500" dirty="0">
                <a:solidFill>
                  <a:schemeClr val="accent2">
                    <a:lumMod val="50000"/>
                  </a:schemeClr>
                </a:solidFill>
              </a:rPr>
              <a:t>p. ex. les classes multilingues; les langues comme compétences transversales dans le curriculum</a:t>
            </a:r>
          </a:p>
          <a:p>
            <a:pPr>
              <a:spcBef>
                <a:spcPts val="1500"/>
              </a:spcBef>
              <a:buFont typeface="Wingdings" panose="05000000000000000000" pitchFamily="2" charset="2"/>
              <a:buChar char="Ø"/>
            </a:pPr>
            <a:r>
              <a:rPr lang="fr-FR" sz="1500" b="1" dirty="0"/>
              <a:t>Organiser l’éducation aux langues </a:t>
            </a:r>
          </a:p>
          <a:p>
            <a:pPr marL="342900" lvl="1" indent="0">
              <a:spcBef>
                <a:spcPts val="1500"/>
              </a:spcBef>
              <a:buNone/>
            </a:pPr>
            <a:r>
              <a:rPr lang="fr-FR" sz="1500" dirty="0">
                <a:solidFill>
                  <a:schemeClr val="accent2">
                    <a:lumMod val="50000"/>
                  </a:schemeClr>
                </a:solidFill>
              </a:rPr>
              <a:t>p. ex. parcours d’apprentissage; diversification de l’offre linguistique </a:t>
            </a:r>
          </a:p>
        </p:txBody>
      </p:sp>
    </p:spTree>
    <p:extLst>
      <p:ext uri="{BB962C8B-B14F-4D97-AF65-F5344CB8AC3E}">
        <p14:creationId xmlns:p14="http://schemas.microsoft.com/office/powerpoint/2010/main" val="58693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Une équipe de projet du CELV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484784"/>
            <a:ext cx="6912768" cy="472688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6000" b="1" dirty="0"/>
              <a:t>4 expert(e)s </a:t>
            </a:r>
            <a:r>
              <a:rPr lang="fr-FR" sz="6000" dirty="0"/>
              <a:t>issus de différents états membres du CELV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6000" dirty="0"/>
              <a:t>Possédant l’</a:t>
            </a:r>
            <a:r>
              <a:rPr lang="fr-FR" sz="6000" b="1" dirty="0"/>
              <a:t>expertise dans la recherche, les politiques et la pratique ainsi qu’une bonne compréhension des besoins </a:t>
            </a:r>
            <a:r>
              <a:rPr lang="fr-FR" sz="6000" dirty="0"/>
              <a:t>et des enjeux dans le domaine choisi </a:t>
            </a:r>
          </a:p>
          <a:p>
            <a:pPr marL="0" indent="0">
              <a:buNone/>
            </a:pPr>
            <a:endParaRPr lang="fr-FR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6000" b="1" dirty="0"/>
              <a:t>Coordinatrice/coordinateur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5200" dirty="0"/>
              <a:t>Dirige l’équipe, gère le projet, responsable du développement du projet </a:t>
            </a:r>
          </a:p>
          <a:p>
            <a:pPr marL="342900" lvl="1" indent="0">
              <a:buNone/>
            </a:pPr>
            <a:endParaRPr lang="fr-FR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6000" b="1" dirty="0"/>
              <a:t>Responsable du site web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5200" dirty="0"/>
              <a:t>Fournit des mises à jour régulières pour le site web du projet</a:t>
            </a:r>
          </a:p>
          <a:p>
            <a:pPr marL="342900" lvl="1" indent="0">
              <a:buNone/>
            </a:pPr>
            <a:endParaRPr lang="fr-FR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6000" b="1" dirty="0"/>
              <a:t>Documentaliste pour la deuxième langue de travail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5200" dirty="0"/>
              <a:t>Fournit des documents clés du projet dans la deuxième langue</a:t>
            </a:r>
          </a:p>
          <a:p>
            <a:pPr marL="342900" lvl="1" indent="0">
              <a:buNone/>
            </a:pPr>
            <a:endParaRPr lang="fr-FR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6000" b="1" dirty="0"/>
              <a:t>La/le responsable de la communication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5200" dirty="0"/>
              <a:t>Transmets régulièrement les avancées aux publics cibles concernés</a:t>
            </a:r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8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2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3.xml><?xml version="1.0" encoding="utf-8"?>
<a:theme xmlns:a="http://schemas.openxmlformats.org/drawingml/2006/main" name="4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CML1">
  <a:themeElements>
    <a:clrScheme name="chris">
      <a:dk1>
        <a:sysClr val="windowText" lastClr="000000"/>
      </a:dk1>
      <a:lt1>
        <a:sysClr val="window" lastClr="FFFFFF"/>
      </a:lt1>
      <a:dk2>
        <a:srgbClr val="92D050"/>
      </a:dk2>
      <a:lt2>
        <a:srgbClr val="F4E7ED"/>
      </a:lt2>
      <a:accent1>
        <a:srgbClr val="E36305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On-screen Show (4:3)</PresentationFormat>
  <Paragraphs>36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4</vt:i4>
      </vt:variant>
    </vt:vector>
  </HeadingPairs>
  <TitlesOfParts>
    <vt:vector size="23" baseType="lpstr">
      <vt:lpstr>Arial</vt:lpstr>
      <vt:lpstr>Calibri</vt:lpstr>
      <vt:lpstr>Century Gothic</vt:lpstr>
      <vt:lpstr>Trebuchet MS</vt:lpstr>
      <vt:lpstr>Wingdings</vt:lpstr>
      <vt:lpstr>Wingdings 3</vt:lpstr>
      <vt:lpstr>7_Office Theme</vt:lpstr>
      <vt:lpstr>2_Office Theme</vt:lpstr>
      <vt:lpstr>ECML1</vt:lpstr>
      <vt:lpstr>3_Office Theme</vt:lpstr>
      <vt:lpstr>6_Office Theme</vt:lpstr>
      <vt:lpstr>4_Office Theme</vt:lpstr>
      <vt:lpstr>1_Office Theme</vt:lpstr>
      <vt:lpstr>5_Office Theme</vt:lpstr>
      <vt:lpstr>8_Office Theme</vt:lpstr>
      <vt:lpstr>Facet</vt:lpstr>
      <vt:lpstr>1_Facet</vt:lpstr>
      <vt:lpstr>3_Facet</vt:lpstr>
      <vt:lpstr>4_Facet</vt:lpstr>
      <vt:lpstr>PowerPoint Presentation</vt:lpstr>
      <vt:lpstr>Les priorités dans les états-membres du CELV </vt:lpstr>
      <vt:lpstr>Domaines prioritaires</vt:lpstr>
      <vt:lpstr>Une équipe de projet du CELV</vt:lpstr>
    </vt:vector>
  </TitlesOfParts>
  <Company>ECML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</dc:creator>
  <cp:lastModifiedBy>Susanna Slivensky</cp:lastModifiedBy>
  <cp:revision>977</cp:revision>
  <cp:lastPrinted>2019-01-14T10:54:22Z</cp:lastPrinted>
  <dcterms:created xsi:type="dcterms:W3CDTF">2011-11-11T11:03:57Z</dcterms:created>
  <dcterms:modified xsi:type="dcterms:W3CDTF">2019-01-14T11:08:52Z</dcterms:modified>
</cp:coreProperties>
</file>